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0C2B6-9503-4FBF-A71D-6D31912AC4E7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31A4F-C784-4B44-8D57-E99CD9A6D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31A4F-C784-4B44-8D57-E99CD9A6D90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6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5AE3-FF00-42A8-A87E-9233BC5BE6E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F738-6B0A-4C56-B1F8-322CCDB44CA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5AE3-FF00-42A8-A87E-9233BC5BE6E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F738-6B0A-4C56-B1F8-322CCDB4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5AE3-FF00-42A8-A87E-9233BC5BE6E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F738-6B0A-4C56-B1F8-322CCDB4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5AE3-FF00-42A8-A87E-9233BC5BE6E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F738-6B0A-4C56-B1F8-322CCDB4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5AE3-FF00-42A8-A87E-9233BC5BE6E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F738-6B0A-4C56-B1F8-322CCDB44CA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5AE3-FF00-42A8-A87E-9233BC5BE6E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F738-6B0A-4C56-B1F8-322CCDB4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5AE3-FF00-42A8-A87E-9233BC5BE6E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F738-6B0A-4C56-B1F8-322CCDB44CA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5AE3-FF00-42A8-A87E-9233BC5BE6E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F738-6B0A-4C56-B1F8-322CCDB4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5AE3-FF00-42A8-A87E-9233BC5BE6E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F738-6B0A-4C56-B1F8-322CCDB4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5AE3-FF00-42A8-A87E-9233BC5BE6E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F738-6B0A-4C56-B1F8-322CCDB44CA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5AE3-FF00-42A8-A87E-9233BC5BE6E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F738-6B0A-4C56-B1F8-322CCDB44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78E5AE3-FF00-42A8-A87E-9233BC5BE6E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A4CF738-6B0A-4C56-B1F8-322CCDB44C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5.png"/><Relationship Id="rId3" Type="http://schemas.microsoft.com/office/2007/relationships/media" Target="../media/media2.mp3"/><Relationship Id="rId21" Type="http://schemas.microsoft.com/office/2007/relationships/hdphoto" Target="../media/hdphoto1.wdp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17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1.mp3"/><Relationship Id="rId7" Type="http://schemas.openxmlformats.org/officeDocument/2006/relationships/image" Target="../media/image21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p3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202" y="1371601"/>
            <a:ext cx="11391544" cy="1927225"/>
          </a:xfrm>
        </p:spPr>
        <p:txBody>
          <a:bodyPr/>
          <a:lstStyle/>
          <a:p>
            <a:r>
              <a:rPr lang="ru-RU" b="1" dirty="0"/>
              <a:t>Связь музыки и математики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5899" y="4650336"/>
            <a:ext cx="5389548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А.А. Зиновьева</a:t>
            </a:r>
          </a:p>
          <a:p>
            <a:r>
              <a:rPr lang="ru-RU" dirty="0"/>
              <a:t>МБОУ  СОШ № 3 </a:t>
            </a:r>
            <a:r>
              <a:rPr lang="ru-RU" dirty="0" err="1"/>
              <a:t>г.Облучье</a:t>
            </a:r>
            <a:endParaRPr lang="ru-RU" dirty="0"/>
          </a:p>
          <a:p>
            <a:r>
              <a:rPr lang="ru-RU" dirty="0"/>
              <a:t>10 класс</a:t>
            </a:r>
          </a:p>
          <a:p>
            <a:r>
              <a:rPr lang="ru-RU" dirty="0"/>
              <a:t>Научный руководитель:</a:t>
            </a:r>
          </a:p>
          <a:p>
            <a:r>
              <a:rPr lang="ru-RU" dirty="0"/>
              <a:t>учитель математики  Т.В. Зиновьева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3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Эрнест </a:t>
            </a:r>
            <a:r>
              <a:rPr lang="ru-RU" dirty="0" err="1"/>
              <a:t>Ансерме</a:t>
            </a:r>
            <a:r>
              <a:rPr lang="ru-RU" dirty="0"/>
              <a:t> </a:t>
            </a:r>
          </a:p>
        </p:txBody>
      </p:sp>
      <p:pic>
        <p:nvPicPr>
          <p:cNvPr id="7170" name="Picture 2" descr="http://4.bp.blogspot.com/_Gd8u0nk4ga8/TOxkdv6r5mI/AAAAAAAAABc/VdwKxqWz4NI/s1600/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36" y="435836"/>
            <a:ext cx="5990743" cy="58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4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Леонид Сабанеев</a:t>
            </a:r>
          </a:p>
        </p:txBody>
      </p:sp>
      <p:pic>
        <p:nvPicPr>
          <p:cNvPr id="8194" name="Picture 2" descr="http://www.belcanto.ru/media/images/publication/17080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78" y="452927"/>
            <a:ext cx="3910977" cy="55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Эдисон Денисов </a:t>
            </a:r>
          </a:p>
        </p:txBody>
      </p:sp>
      <p:pic>
        <p:nvPicPr>
          <p:cNvPr id="9218" name="Picture 2" descr="http://www.people.su/images/aboutbio/item_89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15" y="988107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Альберт </a:t>
            </a:r>
            <a:r>
              <a:rPr lang="ru-RU" dirty="0" smtClean="0"/>
              <a:t>Эйнштейн                Артур </a:t>
            </a:r>
            <a:r>
              <a:rPr lang="ru-RU" dirty="0" err="1" smtClean="0"/>
              <a:t>Шнабель</a:t>
            </a:r>
            <a:endParaRPr lang="ru-RU" dirty="0"/>
          </a:p>
        </p:txBody>
      </p:sp>
      <p:pic>
        <p:nvPicPr>
          <p:cNvPr id="10242" name="Picture 2" descr="http://imagesait.ru/photos/aHR0cDovL3d3dy51bnJlYWx0ZWNoLnJ1L3VwbG9hZHMvMTMxNDE5NzE2My9nYWxsZXJ5Xzc2MDRfNDcyXzEzNzY1Ni5qcGc=/albert-ejnshtejn-tsvetnoe-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9" y="1807878"/>
            <a:ext cx="4433516" cy="387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belcanto.ru/media/images/persons/schna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49" y="1707778"/>
            <a:ext cx="4113455" cy="39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970" y="2584390"/>
            <a:ext cx="10972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Математическое и музыкальное </a:t>
            </a:r>
            <a:r>
              <a:rPr lang="ru-RU" b="1" dirty="0" smtClean="0"/>
              <a:t>сопоставление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5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421" y="2669849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Первое - это цифровые обозначения</a:t>
            </a:r>
            <a:r>
              <a:rPr lang="ru-RU" i="1" dirty="0"/>
              <a:t>.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/>
              <a:t>и в математике, в музыке встречаются цифры: звукоряд – 7 нот, нотный стан – 5 линеек. Интервалы: прима – 1, секунда – 2, терция – 3, кварта – 4, квинта – 5, секста – 6, септима – 7, октава – 8. Обозначения аппликатуры и размер произведения записывается тоже при помощи цифр.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0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783" y="2610029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Второе - названия длительности нот, заимствована у дробей.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Поэтому </a:t>
            </a:r>
            <a:r>
              <a:rPr lang="ru-RU" dirty="0"/>
              <a:t>ноты можно считать, как дроби в математике и одновременно   названиями чисел: </a:t>
            </a:r>
            <a:br>
              <a:rPr lang="ru-RU" dirty="0"/>
            </a:br>
            <a:r>
              <a:rPr lang="ru-RU" b="1" i="1" dirty="0"/>
              <a:t>  </a:t>
            </a:r>
            <a:r>
              <a:rPr lang="ru-RU" dirty="0"/>
              <a:t>Целая нота – 1;   Половинная – 1/2;  Четвертная –  1/4;  Восьмая – </a:t>
            </a:r>
            <a:r>
              <a:rPr lang="ru-RU" dirty="0" smtClean="0"/>
              <a:t>1/8.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5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79" y="2302379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Третье – сравнение чисел в математике и сравнение длительности нот в музыке.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математике при сравнении чисел мы используем  знаки – «больше», «меньше», «равно». В музыке также можно сравнивать длительность нот. Примеры: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4" y="4353643"/>
            <a:ext cx="18657564" cy="125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2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326" y="1379433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Четвертое – музыкально-математическое примеры.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381" name="Picture 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7" t="74872" r="63885" b="18803"/>
          <a:stretch/>
        </p:blipFill>
        <p:spPr bwMode="auto">
          <a:xfrm>
            <a:off x="693585" y="2889911"/>
            <a:ext cx="11033792" cy="18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7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959" y="3951717"/>
            <a:ext cx="10972800" cy="990600"/>
          </a:xfrm>
        </p:spPr>
        <p:txBody>
          <a:bodyPr>
            <a:noAutofit/>
          </a:bodyPr>
          <a:lstStyle/>
          <a:p>
            <a:r>
              <a:rPr lang="ru-RU" sz="3200" b="1" i="1" dirty="0"/>
              <a:t>Пятое – отсчет  ритма в музыке и кратность чисел  в математике</a:t>
            </a:r>
            <a:r>
              <a:rPr lang="ru-RU" sz="3200" b="1" i="1" dirty="0" smtClean="0"/>
              <a:t>.</a:t>
            </a:r>
            <a:br>
              <a:rPr lang="ru-RU" sz="3200" b="1" i="1" dirty="0" smtClean="0"/>
            </a:br>
            <a:r>
              <a:rPr lang="ru-RU" sz="3200" dirty="0"/>
              <a:t>Каким ритмом обладают числа кратные, например, 3?  Будем акцентировать все числа, кратные 3. Вот что у нас получается |1, 2, 3|4, 5, 6|7, 8, 9|и т. д.  Таким образом мы пришли к красивому, правильному, равномерному ритму, звучащему как музыкальный размер 3/4 (вальс).</a:t>
            </a:r>
            <a:br>
              <a:rPr lang="ru-RU" sz="3200" dirty="0"/>
            </a:br>
            <a:r>
              <a:rPr lang="ru-RU" sz="3200" dirty="0"/>
              <a:t>Если посчитать числа, кратные двум |1, 2|3 ,4|5, 6|7, 8| и т.д. то увидим, что мы пришли к ритму, звучащему, как музыкальный размер 2/4 (марш).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60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325" y="2857856"/>
            <a:ext cx="109728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 «Музыка - это математическая наука, в ней звук является предметом физики, </a:t>
            </a:r>
            <a:r>
              <a:rPr lang="ru-RU" dirty="0" smtClean="0"/>
              <a:t>а </a:t>
            </a:r>
            <a:r>
              <a:rPr lang="ru-RU" dirty="0"/>
              <a:t>отношения между различными звуками - предметом математики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Жан-Филипп Рамо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6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596" y="2490387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Шестое – параллельность.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В </a:t>
            </a:r>
            <a:r>
              <a:rPr lang="ru-RU" dirty="0"/>
              <a:t>музыке существуют параллельные тональности. Каждый  знает, что в музыке есть нотный стан, который состоит из пяти параллельных линий. И в математике существуют параллельные прямые.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0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692" y="2157101"/>
            <a:ext cx="10972800" cy="990600"/>
          </a:xfrm>
        </p:spPr>
        <p:txBody>
          <a:bodyPr/>
          <a:lstStyle/>
          <a:p>
            <a:pPr algn="ctr"/>
            <a:r>
              <a:rPr lang="ru-RU" b="1" dirty="0"/>
              <a:t>Симфония 10 </a:t>
            </a:r>
            <a:r>
              <a:rPr lang="ru-RU" b="1" dirty="0" smtClean="0"/>
              <a:t>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2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5077" y="2356339"/>
            <a:ext cx="993531" cy="2356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8608" y="2356339"/>
            <a:ext cx="993531" cy="2356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rgbClr val="FF0000"/>
              </a:solidFill>
            </a:endParaRPr>
          </a:p>
          <a:p>
            <a:pPr lvl="0" algn="ctr"/>
            <a:endParaRPr lang="ru-RU" sz="3200" b="1" dirty="0">
              <a:solidFill>
                <a:srgbClr val="FF0000"/>
              </a:solidFill>
            </a:endParaRPr>
          </a:p>
          <a:p>
            <a:pPr lvl="0" algn="ctr"/>
            <a:endParaRPr lang="ru-RU" sz="3200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РЕ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139" y="2356339"/>
            <a:ext cx="993531" cy="2356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rgbClr val="FF0000"/>
              </a:solidFill>
            </a:endParaRPr>
          </a:p>
          <a:p>
            <a:pPr lvl="0" algn="ctr"/>
            <a:endParaRPr lang="ru-RU" sz="3200" b="1" dirty="0">
              <a:solidFill>
                <a:srgbClr val="FF0000"/>
              </a:solidFill>
            </a:endParaRPr>
          </a:p>
          <a:p>
            <a:pPr lvl="0" algn="ctr"/>
            <a:endParaRPr lang="ru-RU" sz="3200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0797" y="2356339"/>
            <a:ext cx="993531" cy="2356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rgbClr val="FF0000"/>
              </a:solidFill>
            </a:endParaRPr>
          </a:p>
          <a:p>
            <a:pPr lvl="0" algn="ctr"/>
            <a:endParaRPr lang="ru-RU" sz="3200" b="1" dirty="0">
              <a:solidFill>
                <a:srgbClr val="FF0000"/>
              </a:solidFill>
            </a:endParaRPr>
          </a:p>
          <a:p>
            <a:pPr lvl="0" algn="ctr"/>
            <a:endParaRPr lang="ru-RU" sz="3200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ФА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4328" y="2356339"/>
            <a:ext cx="993531" cy="2356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СОЛЬ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27859" y="2356339"/>
            <a:ext cx="993531" cy="2356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rgbClr val="FF0000"/>
              </a:solidFill>
            </a:endParaRPr>
          </a:p>
          <a:p>
            <a:pPr lvl="0" algn="ctr"/>
            <a:endParaRPr lang="ru-RU" sz="3200" b="1" dirty="0">
              <a:solidFill>
                <a:srgbClr val="FF0000"/>
              </a:solidFill>
            </a:endParaRPr>
          </a:p>
          <a:p>
            <a:pPr lvl="0" algn="ctr"/>
            <a:endParaRPr lang="ru-RU" sz="3200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ЛЯ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7693" y="2356339"/>
            <a:ext cx="993531" cy="2356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22428" y="2356339"/>
            <a:ext cx="993531" cy="2356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rgbClr val="FF0000"/>
              </a:solidFill>
            </a:endParaRPr>
          </a:p>
          <a:p>
            <a:pPr lvl="0" algn="ctr"/>
            <a:endParaRPr lang="ru-RU" sz="3200" b="1" dirty="0">
              <a:solidFill>
                <a:srgbClr val="FF0000"/>
              </a:solidFill>
            </a:endParaRPr>
          </a:p>
          <a:p>
            <a:pPr lvl="0" algn="ctr"/>
            <a:endParaRPr lang="ru-RU" sz="3200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ДО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7110" y="2356339"/>
            <a:ext cx="993531" cy="2356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rgbClr val="FF0000"/>
              </a:solidFill>
            </a:endParaRPr>
          </a:p>
          <a:p>
            <a:pPr lvl="0" algn="ctr"/>
            <a:endParaRPr lang="ru-RU" sz="3200" b="1" dirty="0">
              <a:solidFill>
                <a:srgbClr val="FF0000"/>
              </a:solidFill>
            </a:endParaRPr>
          </a:p>
          <a:p>
            <a:pPr lvl="0" algn="ctr"/>
            <a:endParaRPr lang="ru-RU" sz="3200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13579" y="2356339"/>
            <a:ext cx="993531" cy="2356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rgbClr val="FF0000"/>
              </a:solidFill>
            </a:endParaRPr>
          </a:p>
          <a:p>
            <a:pPr lvl="0" algn="ctr"/>
            <a:endParaRPr lang="ru-RU" sz="3200" b="1" dirty="0">
              <a:solidFill>
                <a:srgbClr val="FF0000"/>
              </a:solidFill>
            </a:endParaRPr>
          </a:p>
          <a:p>
            <a:pPr lvl="0" algn="ctr"/>
            <a:endParaRPr lang="ru-RU" sz="3200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РЕ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1068" y="2356339"/>
            <a:ext cx="481378" cy="15562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8512" y="2356339"/>
            <a:ext cx="481378" cy="15562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37168" y="2356340"/>
            <a:ext cx="481378" cy="15562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65678" y="2347547"/>
            <a:ext cx="481378" cy="15562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802193" y="2356339"/>
            <a:ext cx="481378" cy="15562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801465" y="2356339"/>
            <a:ext cx="481378" cy="15562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811847" y="2356339"/>
            <a:ext cx="481378" cy="15562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385443" y="47214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</a:rPr>
              <a:t>6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8546" y="47123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</a:rPr>
              <a:t>2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48070" y="47214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</a:rPr>
              <a:t>1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4183" y="47214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</a:rPr>
              <a:t>5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12673" y="468601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</a:rPr>
              <a:t>9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26395" y="4712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</a:rPr>
              <a:t>8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66703" y="47214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</a:rPr>
              <a:t>7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0785" y="47214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</a:rPr>
              <a:t>4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8736" y="47123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</a:rPr>
              <a:t>3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59410" y="471238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</a:rPr>
              <a:t>0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4203947" y="334779"/>
            <a:ext cx="4783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15.04.2002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41" name="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2360" y="2924908"/>
            <a:ext cx="609600" cy="609600"/>
          </a:xfrm>
          <a:prstGeom prst="rect">
            <a:avLst/>
          </a:prstGeom>
        </p:spPr>
      </p:pic>
      <p:pic>
        <p:nvPicPr>
          <p:cNvPr id="42" name="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91493" y="2924908"/>
            <a:ext cx="609600" cy="609600"/>
          </a:xfrm>
          <a:prstGeom prst="rect">
            <a:avLst/>
          </a:prstGeom>
        </p:spPr>
      </p:pic>
      <p:pic>
        <p:nvPicPr>
          <p:cNvPr id="43" name="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372308" y="2924908"/>
            <a:ext cx="609600" cy="609600"/>
          </a:xfrm>
          <a:prstGeom prst="rect">
            <a:avLst/>
          </a:prstGeom>
        </p:spPr>
      </p:pic>
      <p:pic>
        <p:nvPicPr>
          <p:cNvPr id="44" name="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138613" y="2924908"/>
            <a:ext cx="609600" cy="609600"/>
          </a:xfrm>
          <a:prstGeom prst="rect">
            <a:avLst/>
          </a:prstGeom>
        </p:spPr>
      </p:pic>
      <p:pic>
        <p:nvPicPr>
          <p:cNvPr id="45" name="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299084" y="2924908"/>
            <a:ext cx="609600" cy="609600"/>
          </a:xfrm>
          <a:prstGeom prst="rect">
            <a:avLst/>
          </a:prstGeom>
        </p:spPr>
      </p:pic>
      <p:pic>
        <p:nvPicPr>
          <p:cNvPr id="46" name="5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319832" y="2914651"/>
            <a:ext cx="609600" cy="609600"/>
          </a:xfrm>
          <a:prstGeom prst="rect">
            <a:avLst/>
          </a:prstGeom>
        </p:spPr>
      </p:pic>
      <p:pic>
        <p:nvPicPr>
          <p:cNvPr id="47" name="6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348899" y="2914651"/>
            <a:ext cx="609600" cy="609600"/>
          </a:xfrm>
          <a:prstGeom prst="rect">
            <a:avLst/>
          </a:prstGeom>
        </p:spPr>
      </p:pic>
      <p:pic>
        <p:nvPicPr>
          <p:cNvPr id="2" name="Моя дата рождения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132322" y="5858854"/>
            <a:ext cx="609600" cy="609600"/>
          </a:xfrm>
          <a:prstGeom prst="rect">
            <a:avLst/>
          </a:prstGeom>
        </p:spPr>
      </p:pic>
      <p:pic>
        <p:nvPicPr>
          <p:cNvPr id="39" name="Рисунок 38" descr="C:\Users\user\Documents\Panasonic\MFS\Scan\20180405_202648.jpg"/>
          <p:cNvPicPr/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3164" r="57202" b="88136"/>
          <a:stretch/>
        </p:blipFill>
        <p:spPr bwMode="auto">
          <a:xfrm>
            <a:off x="497881" y="466324"/>
            <a:ext cx="3239369" cy="1610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19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27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5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53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08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2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72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8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6" grpId="0" animBg="1"/>
      <p:bldP spid="6" grpId="1" animBg="1"/>
      <p:bldP spid="8" grpId="0" animBg="1"/>
      <p:bldP spid="9" grpId="0" animBg="1"/>
      <p:bldP spid="23" grpId="0"/>
      <p:bldP spid="23" grpId="1"/>
      <p:bldP spid="24" grpId="0"/>
      <p:bldP spid="25" grpId="0"/>
      <p:bldP spid="29" grpId="0"/>
      <p:bldP spid="31" grpId="0"/>
      <p:bldP spid="31" grpId="1"/>
      <p:bldP spid="31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«</a:t>
            </a:r>
            <a:r>
              <a:rPr lang="ru-RU" dirty="0" smtClean="0"/>
              <a:t>Симфония </a:t>
            </a:r>
            <a:r>
              <a:rPr lang="ru-RU" dirty="0"/>
              <a:t>10 класса»</a:t>
            </a:r>
          </a:p>
        </p:txBody>
      </p:sp>
      <p:pic>
        <p:nvPicPr>
          <p:cNvPr id="4" name="Рисунок 3" descr="C:\Users\user\Documents\Panasonic\MFS\Scan\20180405_202648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6" t="19209" b="58531"/>
          <a:stretch/>
        </p:blipFill>
        <p:spPr bwMode="auto">
          <a:xfrm>
            <a:off x="473169" y="623842"/>
            <a:ext cx="3620267" cy="1094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Симфония класс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32322" y="5551206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user\Desktop\Математика и музыка\jtY3OgBs5W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27" y="1941854"/>
            <a:ext cx="7226894" cy="406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3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512" y="2695486"/>
            <a:ext cx="10972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Мелодии известных математических </a:t>
            </a:r>
            <a:r>
              <a:rPr lang="ru-RU" b="1" dirty="0" smtClean="0"/>
              <a:t>констант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2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4322" y="2746760"/>
                <a:ext cx="10972800" cy="99060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b="1" dirty="0"/>
                  <a:t>Число е</a:t>
                </a:r>
                <a:r>
                  <a:rPr lang="ru-RU" dirty="0"/>
                  <a:t> - математическая константа, являющаяся трансцендентным числом. Чаще всего называется числом Эйлера, реже - числом Непера. 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>е </a:t>
                </a:r>
                <a:r>
                  <a:rPr lang="ru-RU" dirty="0"/>
                  <a:t>≈ </a:t>
                </a:r>
                <a:r>
                  <a:rPr lang="ru-RU" dirty="0" smtClean="0"/>
                  <a:t>2,7182818284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ru-RU" i="1">
                        <a:latin typeface="Cambria Math"/>
                      </a:rPr>
                      <m:t>=е</m:t>
                    </m:r>
                  </m:oMath>
                </a14:m>
                <a:r>
                  <a:rPr lang="ru-RU" dirty="0"/>
                  <a:t> (второй замечательный предел)</a:t>
                </a:r>
                <a:br>
                  <a:rPr lang="ru-RU" dirty="0"/>
                </a:br>
                <a:r>
                  <a:rPr lang="ru-RU" b="1" dirty="0"/>
                  <a:t>Число π</a:t>
                </a:r>
                <a:r>
                  <a:rPr lang="ru-RU" dirty="0"/>
                  <a:t> – математическая константа, которая выражает отношение длины окружности к её диаметру. π ≈ 3,1415926535.</a:t>
                </a:r>
                <a:br>
                  <a:rPr lang="ru-RU" dirty="0"/>
                </a:b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4322" y="2746760"/>
                <a:ext cx="10972800" cy="990600"/>
              </a:xfrm>
              <a:blipFill rotWithShape="1">
                <a:blip r:embed="rId6"/>
                <a:stretch>
                  <a:fillRect l="-1667" t="-232099" b="-190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число 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73398" y="1979064"/>
            <a:ext cx="609600" cy="609600"/>
          </a:xfrm>
          <a:prstGeom prst="rect">
            <a:avLst/>
          </a:prstGeom>
        </p:spPr>
      </p:pic>
      <p:pic>
        <p:nvPicPr>
          <p:cNvPr id="5" name="число пи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73398" y="39787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966" y="1319613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Исследование музыкального произведения: песня </a:t>
            </a:r>
            <a:r>
              <a:rPr lang="ru-RU" b="1" dirty="0" err="1"/>
              <a:t>В.Шаинского</a:t>
            </a:r>
            <a:r>
              <a:rPr lang="ru-RU" b="1" dirty="0"/>
              <a:t> «Песенка об улыбке».</a:t>
            </a:r>
            <a:endParaRPr lang="ru-RU" dirty="0"/>
          </a:p>
        </p:txBody>
      </p:sp>
      <p:pic>
        <p:nvPicPr>
          <p:cNvPr id="13314" name="Picture 2" descr="http://pimg.mycdn.me/getImage?disableStub=true&amp;type=VIDEO_S_720&amp;url=http%3A%2F%2Fvdp.mycdn.me%2FgetImage%3Fid%3D7199261969%26idx%3D30%26thumbType%3D47%26f%3D1%26i%3D1&amp;signatureToken=pUa2Tp8VKlE5PcXHuo_O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84" y="259278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321" y="625979"/>
            <a:ext cx="10972800" cy="1895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От улыбки хмурый день </a:t>
            </a:r>
            <a:r>
              <a:rPr lang="ru-RU" sz="3200" b="1" dirty="0" smtClean="0"/>
              <a:t>светлей,</a:t>
            </a:r>
          </a:p>
          <a:p>
            <a:pPr marL="0" indent="0">
              <a:buNone/>
            </a:pPr>
            <a:r>
              <a:rPr lang="ru-RU" sz="3200" b="1" dirty="0" smtClean="0"/>
              <a:t>От </a:t>
            </a:r>
            <a:r>
              <a:rPr lang="ru-RU" sz="3200" b="1" dirty="0"/>
              <a:t>улыбки в небе радуга проснётся...</a:t>
            </a:r>
          </a:p>
          <a:p>
            <a:pPr marL="0" indent="0">
              <a:buNone/>
            </a:pPr>
            <a:r>
              <a:rPr lang="ru-RU" sz="3200" b="1" dirty="0"/>
              <a:t>Поделись </a:t>
            </a:r>
            <a:r>
              <a:rPr lang="ru-RU" sz="3200" b="1" dirty="0" err="1"/>
              <a:t>улыбкою</a:t>
            </a:r>
            <a:r>
              <a:rPr lang="ru-RU" sz="3200" b="1" dirty="0"/>
              <a:t> своей,</a:t>
            </a:r>
          </a:p>
          <a:p>
            <a:pPr marL="0" indent="0">
              <a:buNone/>
            </a:pPr>
            <a:r>
              <a:rPr lang="ru-RU" sz="3200" b="1" dirty="0"/>
              <a:t>И она к тебе не раз ещё вернётся.</a:t>
            </a:r>
          </a:p>
          <a:p>
            <a:pPr marL="0" indent="0">
              <a:buNone/>
            </a:pP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232" y="3428999"/>
            <a:ext cx="11982768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7030A0"/>
                </a:solidFill>
              </a:rPr>
              <a:t>53</a:t>
            </a:r>
            <a:r>
              <a:rPr lang="ru-RU" sz="3600" b="1" dirty="0">
                <a:solidFill>
                  <a:srgbClr val="FF0000"/>
                </a:solidFill>
              </a:rPr>
              <a:t>/</a:t>
            </a:r>
            <a:r>
              <a:rPr lang="ru-RU" sz="3600" b="1" dirty="0">
                <a:solidFill>
                  <a:srgbClr val="7030A0"/>
                </a:solidFill>
              </a:rPr>
              <a:t>6</a:t>
            </a:r>
            <a:r>
              <a:rPr lang="ru-RU" sz="3600" b="1" u="sng" dirty="0">
                <a:solidFill>
                  <a:srgbClr val="7030A0"/>
                </a:solidFill>
              </a:rPr>
              <a:t>5</a:t>
            </a:r>
            <a:r>
              <a:rPr lang="ru-RU" sz="3600" b="1" dirty="0">
                <a:solidFill>
                  <a:srgbClr val="7030A0"/>
                </a:solidFill>
              </a:rPr>
              <a:t>24</a:t>
            </a:r>
            <a:r>
              <a:rPr lang="ru-RU" sz="3600" b="1" u="sng" dirty="0">
                <a:solidFill>
                  <a:srgbClr val="7030A0"/>
                </a:solidFill>
              </a:rPr>
              <a:t>3</a:t>
            </a:r>
            <a:r>
              <a:rPr lang="ru-RU" sz="3600" b="1" dirty="0">
                <a:solidFill>
                  <a:srgbClr val="7030A0"/>
                </a:solidFill>
              </a:rPr>
              <a:t>2</a:t>
            </a:r>
            <a:r>
              <a:rPr lang="ru-RU" sz="3600" b="1" dirty="0">
                <a:solidFill>
                  <a:srgbClr val="FF0000"/>
                </a:solidFill>
              </a:rPr>
              <a:t>/</a:t>
            </a:r>
            <a:r>
              <a:rPr lang="ru-RU" sz="3600" b="1" u="sng" dirty="0">
                <a:solidFill>
                  <a:srgbClr val="7030A0"/>
                </a:solidFill>
              </a:rPr>
              <a:t>135</a:t>
            </a:r>
            <a:r>
              <a:rPr lang="ru-RU" sz="3600" b="1" dirty="0">
                <a:solidFill>
                  <a:srgbClr val="FF0000"/>
                </a:solidFill>
              </a:rPr>
              <a:t>/</a:t>
            </a:r>
            <a:r>
              <a:rPr lang="ru-RU" sz="3600" b="1" dirty="0">
                <a:solidFill>
                  <a:srgbClr val="7030A0"/>
                </a:solidFill>
              </a:rPr>
              <a:t>66672</a:t>
            </a:r>
            <a:r>
              <a:rPr lang="ru-RU" sz="3600" b="1" u="sng" dirty="0">
                <a:solidFill>
                  <a:srgbClr val="7030A0"/>
                </a:solidFill>
              </a:rPr>
              <a:t>1</a:t>
            </a:r>
            <a:r>
              <a:rPr lang="ru-RU" sz="3600" b="1" dirty="0">
                <a:solidFill>
                  <a:srgbClr val="7030A0"/>
                </a:solidFill>
              </a:rPr>
              <a:t>76</a:t>
            </a:r>
            <a:r>
              <a:rPr lang="ru-RU" sz="3600" b="1" dirty="0">
                <a:solidFill>
                  <a:srgbClr val="FF0000"/>
                </a:solidFill>
              </a:rPr>
              <a:t>/</a:t>
            </a:r>
            <a:r>
              <a:rPr lang="ru-RU" sz="3600" b="1" u="sng" dirty="0">
                <a:solidFill>
                  <a:srgbClr val="7030A0"/>
                </a:solidFill>
              </a:rPr>
              <a:t>15</a:t>
            </a:r>
            <a:r>
              <a:rPr lang="ru-RU" sz="3600" b="1" dirty="0">
                <a:solidFill>
                  <a:srgbClr val="7030A0"/>
                </a:solidFill>
              </a:rPr>
              <a:t>67</a:t>
            </a:r>
            <a:r>
              <a:rPr lang="ru-RU" sz="3600" b="1" dirty="0">
                <a:solidFill>
                  <a:srgbClr val="FF0000"/>
                </a:solidFill>
              </a:rPr>
              <a:t>/</a:t>
            </a:r>
            <a:r>
              <a:rPr lang="ru-RU" sz="3600" b="1" u="sng" dirty="0">
                <a:solidFill>
                  <a:srgbClr val="7030A0"/>
                </a:solidFill>
              </a:rPr>
              <a:t>1</a:t>
            </a:r>
            <a:r>
              <a:rPr lang="ru-RU" sz="3600" b="1" dirty="0">
                <a:solidFill>
                  <a:srgbClr val="7030A0"/>
                </a:solidFill>
              </a:rPr>
              <a:t>76</a:t>
            </a:r>
            <a:r>
              <a:rPr lang="ru-RU" sz="3600" b="1" u="sng" dirty="0">
                <a:solidFill>
                  <a:srgbClr val="7030A0"/>
                </a:solidFill>
              </a:rPr>
              <a:t>35</a:t>
            </a:r>
            <a:r>
              <a:rPr lang="ru-RU" sz="3600" b="1" dirty="0">
                <a:solidFill>
                  <a:srgbClr val="7030A0"/>
                </a:solidFill>
              </a:rPr>
              <a:t>4</a:t>
            </a:r>
            <a:r>
              <a:rPr lang="ru-RU" sz="3600" b="1" dirty="0">
                <a:solidFill>
                  <a:srgbClr val="FF0000"/>
                </a:solidFill>
              </a:rPr>
              <a:t>/</a:t>
            </a:r>
            <a:r>
              <a:rPr lang="ru-RU" sz="3600" b="1" dirty="0">
                <a:solidFill>
                  <a:srgbClr val="7030A0"/>
                </a:solidFill>
              </a:rPr>
              <a:t>676</a:t>
            </a:r>
            <a:r>
              <a:rPr lang="ru-RU" sz="3600" b="1" dirty="0">
                <a:solidFill>
                  <a:srgbClr val="FF0000"/>
                </a:solidFill>
              </a:rPr>
              <a:t>/</a:t>
            </a:r>
            <a:r>
              <a:rPr lang="ru-RU" sz="3600" b="1" u="sng" dirty="0">
                <a:solidFill>
                  <a:srgbClr val="7030A0"/>
                </a:solidFill>
              </a:rPr>
              <a:t>15</a:t>
            </a:r>
            <a:r>
              <a:rPr lang="ru-RU" sz="3600" b="1" dirty="0">
                <a:solidFill>
                  <a:srgbClr val="7030A0"/>
                </a:solidFill>
              </a:rPr>
              <a:t>766</a:t>
            </a:r>
            <a:r>
              <a:rPr lang="ru-RU" sz="3600" b="1" u="sng" dirty="0">
                <a:solidFill>
                  <a:srgbClr val="7030A0"/>
                </a:solidFill>
              </a:rPr>
              <a:t>5</a:t>
            </a:r>
            <a:r>
              <a:rPr lang="ru-RU" sz="3600" b="1" dirty="0">
                <a:solidFill>
                  <a:srgbClr val="7030A0"/>
                </a:solidFill>
              </a:rPr>
              <a:t>2</a:t>
            </a:r>
            <a:r>
              <a:rPr lang="ru-RU" sz="3600" b="1" u="sng" dirty="0">
                <a:solidFill>
                  <a:srgbClr val="7030A0"/>
                </a:solidFill>
              </a:rPr>
              <a:t>3</a:t>
            </a:r>
            <a:r>
              <a:rPr lang="ru-RU" sz="3600" b="1" dirty="0">
                <a:solidFill>
                  <a:srgbClr val="FF0000"/>
                </a:solidFill>
              </a:rPr>
              <a:t>/</a:t>
            </a:r>
            <a:r>
              <a:rPr lang="ru-RU" sz="3600" b="1" dirty="0">
                <a:solidFill>
                  <a:srgbClr val="7030A0"/>
                </a:solidFill>
              </a:rPr>
              <a:t>2</a:t>
            </a:r>
            <a:r>
              <a:rPr lang="ru-RU" sz="3600" b="1" u="sng" dirty="0">
                <a:solidFill>
                  <a:srgbClr val="7030A0"/>
                </a:solidFill>
              </a:rPr>
              <a:t>1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от улыбки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0007" y="5764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481842"/>
            <a:ext cx="109728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/>
              <a:t>«Наука и искусство так же связаны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между </a:t>
            </a:r>
            <a:r>
              <a:rPr lang="ru-RU" dirty="0"/>
              <a:t>собой, как сердце и лёгкие</a:t>
            </a:r>
            <a:r>
              <a:rPr lang="ru-RU" dirty="0" smtClean="0"/>
              <a:t>...»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А.К.Толстой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3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mycdn.me/image?id=865787818923&amp;t=3&amp;plc=WEB&amp;tkn=*4vy9IyLov1lk1uppY-bEMWJX18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83" y="606670"/>
            <a:ext cx="4496066" cy="599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mouvn.edumsko.ru/uploads/1600/1545/section/219301/matemat.png?15166929037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7" y="863124"/>
            <a:ext cx="5595744" cy="42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tverigrad.ru/wp-content/uploads/2016/01/25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tverigrad.ru/wp-content/uploads/2016/01/25-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tverigrad.ru/wp-content/uploads/2016/01/25-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81" y="1176170"/>
            <a:ext cx="5775818" cy="36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2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142" y="2994589"/>
            <a:ext cx="10972800" cy="990600"/>
          </a:xfrm>
        </p:spPr>
        <p:txBody>
          <a:bodyPr>
            <a:noAutofit/>
          </a:bodyPr>
          <a:lstStyle/>
          <a:p>
            <a:r>
              <a:rPr lang="ru-RU" sz="2800" u="sng" dirty="0">
                <a:solidFill>
                  <a:srgbClr val="7030A0"/>
                </a:solidFill>
              </a:rPr>
              <a:t>Цель исследования</a:t>
            </a:r>
            <a:r>
              <a:rPr lang="ru-RU" sz="2800" dirty="0"/>
              <a:t>:    выявление общих элементов и установление связи между математикой и музыкой.</a:t>
            </a:r>
            <a:br>
              <a:rPr lang="ru-RU" sz="2800" dirty="0"/>
            </a:br>
            <a:r>
              <a:rPr lang="ru-RU" sz="2800" u="sng" dirty="0">
                <a:solidFill>
                  <a:srgbClr val="7030A0"/>
                </a:solidFill>
              </a:rPr>
              <a:t>Задачи: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- Выяснить, были ли в истории попытки связать математику с музыкой. </a:t>
            </a:r>
            <a:br>
              <a:rPr lang="ru-RU" sz="2800" dirty="0" smtClean="0"/>
            </a:br>
            <a:r>
              <a:rPr lang="ru-RU" sz="2800" dirty="0" smtClean="0"/>
              <a:t>  - Найти общие элементы в математике и в музыке. </a:t>
            </a:r>
            <a:br>
              <a:rPr lang="ru-RU" sz="2800" dirty="0" smtClean="0"/>
            </a:br>
            <a:r>
              <a:rPr lang="ru-RU" sz="2800" dirty="0" smtClean="0"/>
              <a:t>  - Установить связь между «мелодией» даты рождения и способностями личности.</a:t>
            </a:r>
            <a:br>
              <a:rPr lang="ru-RU" sz="2800" dirty="0" smtClean="0"/>
            </a:br>
            <a:r>
              <a:rPr lang="ru-RU" sz="2800" dirty="0" smtClean="0"/>
              <a:t>  - Создать «симфонию» своего класса. </a:t>
            </a:r>
            <a:br>
              <a:rPr lang="ru-RU" sz="2800" dirty="0" smtClean="0"/>
            </a:br>
            <a:r>
              <a:rPr lang="ru-RU" sz="2800" dirty="0" smtClean="0"/>
              <a:t>  - Создать мелодии числа </a:t>
            </a:r>
            <a:r>
              <a:rPr lang="ru-RU" sz="2800" i="1" dirty="0" smtClean="0"/>
              <a:t>π</a:t>
            </a:r>
            <a:r>
              <a:rPr lang="ru-RU" sz="2800" dirty="0" smtClean="0"/>
              <a:t> и числа </a:t>
            </a:r>
            <a:r>
              <a:rPr lang="ru-RU" sz="2800" i="1" dirty="0" smtClean="0"/>
              <a:t>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- Проанализировать и обработать отрывок музыкального произведения.</a:t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7030A0"/>
                </a:solidFill>
              </a:rPr>
              <a:t>Гипотеза</a:t>
            </a:r>
            <a:r>
              <a:rPr lang="ru-RU" sz="2800" dirty="0">
                <a:solidFill>
                  <a:srgbClr val="7030A0"/>
                </a:solidFill>
              </a:rPr>
              <a:t>:</a:t>
            </a:r>
            <a:r>
              <a:rPr lang="ru-RU" sz="2800" dirty="0"/>
              <a:t> существует связь между музыкой  и математикой. </a:t>
            </a:r>
            <a:br>
              <a:rPr lang="ru-RU" sz="2800" dirty="0"/>
            </a:br>
            <a:r>
              <a:rPr lang="ru-RU" sz="2800" u="sng" dirty="0">
                <a:solidFill>
                  <a:srgbClr val="7030A0"/>
                </a:solidFill>
              </a:rPr>
              <a:t>Объект исследования</a:t>
            </a:r>
            <a:r>
              <a:rPr lang="ru-RU" sz="2800" dirty="0"/>
              <a:t>: музыка и математика.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00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325" y="2268196"/>
            <a:ext cx="10972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История исследования связи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музыки </a:t>
            </a:r>
            <a:r>
              <a:rPr lang="ru-RU" b="1" dirty="0"/>
              <a:t>с математикой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9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2.popmeh.ru/upload/img_cache/bf2/bf2b5a982f97b1494166c188e8cd5418_ce_1523x800x38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1" y="501917"/>
            <a:ext cx="11276586" cy="59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2.econ.iastate.edu/classes/econ355/choi/images/r/Rom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75" y="1449390"/>
            <a:ext cx="7409202" cy="490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9635" y="589487"/>
            <a:ext cx="9078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spc="-100" dirty="0">
                <a:solidFill>
                  <a:srgbClr val="424456"/>
                </a:solidFill>
                <a:ea typeface="+mj-ea"/>
                <a:cs typeface="+mj-cs"/>
              </a:rPr>
              <a:t>Ученики пифагорейской </a:t>
            </a:r>
            <a:r>
              <a:rPr lang="ru-RU" sz="4000" spc="-100" dirty="0" smtClean="0">
                <a:solidFill>
                  <a:srgbClr val="424456"/>
                </a:solidFill>
                <a:ea typeface="+mj-ea"/>
                <a:cs typeface="+mj-cs"/>
              </a:rPr>
              <a:t>школы</a:t>
            </a:r>
            <a:endParaRPr lang="ru-RU" sz="4000" spc="-100" dirty="0">
              <a:solidFill>
                <a:srgbClr val="42445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51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МОНОХОРД</a:t>
            </a:r>
            <a:endParaRPr lang="ru-RU" dirty="0"/>
          </a:p>
        </p:txBody>
      </p:sp>
      <p:pic>
        <p:nvPicPr>
          <p:cNvPr id="6146" name="Picture 2" descr="https://rcmuzyka.com/wp-content/uploads/2017/03/monohord-pifag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90" y="1373022"/>
            <a:ext cx="7029094" cy="420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71109" y="5808070"/>
            <a:ext cx="3013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7030A0"/>
                </a:solidFill>
              </a:rPr>
              <a:t>12, 9, 8 и 6</a:t>
            </a:r>
          </a:p>
        </p:txBody>
      </p:sp>
    </p:spTree>
    <p:extLst>
      <p:ext uri="{BB962C8B-B14F-4D97-AF65-F5344CB8AC3E}">
        <p14:creationId xmlns:p14="http://schemas.microsoft.com/office/powerpoint/2010/main" val="35656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218</TotalTime>
  <Words>220</Words>
  <Application>Microsoft Office PowerPoint</Application>
  <PresentationFormat>Произвольный</PresentationFormat>
  <Paragraphs>90</Paragraphs>
  <Slides>28</Slides>
  <Notes>1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Ясность</vt:lpstr>
      <vt:lpstr>Связь музыки и математики</vt:lpstr>
      <vt:lpstr> «Музыка - это математическая наука, в ней звук является предметом физики, а отношения между различными звуками - предметом математики»  Жан-Филипп Рамо </vt:lpstr>
      <vt:lpstr>Презентация PowerPoint</vt:lpstr>
      <vt:lpstr>Презентация PowerPoint</vt:lpstr>
      <vt:lpstr>Цель исследования:    выявление общих элементов и установление связи между математикой и музыкой. Задачи:   - Выяснить, были ли в истории попытки связать математику с музыкой.    - Найти общие элементы в математике и в музыке.    - Установить связь между «мелодией» даты рождения и способностями личности.   - Создать «симфонию» своего класса.    - Создать мелодии числа π и числа е.   - Проанализировать и обработать отрывок музыкального произведения. Гипотеза: существует связь между музыкой  и математикой.  Объект исследования: музыка и математика. </vt:lpstr>
      <vt:lpstr>История исследования связи  музыки с математикой</vt:lpstr>
      <vt:lpstr>Презентация PowerPoint</vt:lpstr>
      <vt:lpstr>Презентация PowerPoint</vt:lpstr>
      <vt:lpstr>МОНОХОРД</vt:lpstr>
      <vt:lpstr>Эрнест Ансерме </vt:lpstr>
      <vt:lpstr>Леонид Сабанеев</vt:lpstr>
      <vt:lpstr>Эдисон Денисов </vt:lpstr>
      <vt:lpstr>Альберт Эйнштейн                Артур Шнабель</vt:lpstr>
      <vt:lpstr>Математическое и музыкальное сопоставление</vt:lpstr>
      <vt:lpstr>Первое - это цифровые обозначения.  Как и в математике, в музыке встречаются цифры: звукоряд – 7 нот, нотный стан – 5 линеек. Интервалы: прима – 1, секунда – 2, терция – 3, кварта – 4, квинта – 5, секста – 6, септима – 7, октава – 8. Обозначения аппликатуры и размер произведения записывается тоже при помощи цифр.  </vt:lpstr>
      <vt:lpstr>Второе - названия длительности нот, заимствована у дробей.  Поэтому ноты можно считать, как дроби в математике и одновременно   названиями чисел:    Целая нота – 1;   Половинная – 1/2;  Четвертная –  1/4;  Восьмая – 1/8. </vt:lpstr>
      <vt:lpstr>Третье – сравнение чисел в математике и сравнение длительности нот в музыке.  В математике при сравнении чисел мы используем  знаки – «больше», «меньше», «равно». В музыке также можно сравнивать длительность нот. Примеры:  </vt:lpstr>
      <vt:lpstr>Четвертое – музыкально-математическое примеры. </vt:lpstr>
      <vt:lpstr>Пятое – отсчет  ритма в музыке и кратность чисел  в математике. Каким ритмом обладают числа кратные, например, 3?  Будем акцентировать все числа, кратные 3. Вот что у нас получается |1, 2, 3|4, 5, 6|7, 8, 9|и т. д.  Таким образом мы пришли к красивому, правильному, равномерному ритму, звучащему как музыкальный размер 3/4 (вальс). Если посчитать числа, кратные двум |1, 2|3 ,4|5, 6|7, 8| и т.д. то увидим, что мы пришли к ритму, звучащему, как музыкальный размер 2/4 (марш).     </vt:lpstr>
      <vt:lpstr>Шестое – параллельность.  В музыке существуют параллельные тональности. Каждый  знает, что в музыке есть нотный стан, который состоит из пяти параллельных линий. И в математике существуют параллельные прямые. </vt:lpstr>
      <vt:lpstr>Симфония 10 класса</vt:lpstr>
      <vt:lpstr>Презентация PowerPoint</vt:lpstr>
      <vt:lpstr>«Симфония 10 класса»</vt:lpstr>
      <vt:lpstr>Мелодии известных математических констант </vt:lpstr>
      <vt:lpstr>Число е - математическая константа, являющаяся трансцендентным числом. Чаще всего называется числом Эйлера, реже - числом Непера.  е ≈ 2,7182818284  lim┬(n→∞)⁡〖(1+1/n)^n 〗=е (второй замечательный предел) Число π – математическая константа, которая выражает отношение длины окружности к её диаметру. π ≈ 3,1415926535. </vt:lpstr>
      <vt:lpstr>Исследование музыкального произведения: песня В.Шаинского «Песенка об улыбке».</vt:lpstr>
      <vt:lpstr>Презентация PowerPoint</vt:lpstr>
      <vt:lpstr> «Наука и искусство так же связаны  между собой, как сердце и лёгкие...»   А.К.Толстой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2018-01-16T09:48:00Z</dcterms:created>
  <dcterms:modified xsi:type="dcterms:W3CDTF">2018-04-25T10:01:12Z</dcterms:modified>
</cp:coreProperties>
</file>